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
  </p:notesMasterIdLst>
  <p:handoutMasterIdLst>
    <p:handoutMasterId r:id="rId12"/>
  </p:handoutMasterIdLst>
  <p:sldIdLst>
    <p:sldId id="281" r:id="rId5"/>
    <p:sldId id="282" r:id="rId6"/>
    <p:sldId id="284" r:id="rId7"/>
    <p:sldId id="283" r:id="rId8"/>
    <p:sldId id="285" r:id="rId9"/>
    <p:sldId id="28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5" d="100"/>
          <a:sy n="85" d="100"/>
        </p:scale>
        <p:origin x="590" y="5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4" d="100"/>
          <a:sy n="64" d="100"/>
        </p:scale>
        <p:origin x="3192"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DD489B-F54F-4FBD-B066-91A5C23A87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BC42AC5-B757-466A-9432-C87ADA39D3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6F19F9-B563-4639-BF7A-0EADD24214AA}" type="datetimeFigureOut">
              <a:rPr lang="en-US" smtClean="0"/>
              <a:t>3/3/2022</a:t>
            </a:fld>
            <a:endParaRPr lang="en-US"/>
          </a:p>
        </p:txBody>
      </p:sp>
      <p:sp>
        <p:nvSpPr>
          <p:cNvPr id="4" name="Footer Placeholder 3">
            <a:extLst>
              <a:ext uri="{FF2B5EF4-FFF2-40B4-BE49-F238E27FC236}">
                <a16:creationId xmlns:a16="http://schemas.microsoft.com/office/drawing/2014/main" id="{739902E1-25BD-49F0-8DAD-879D5686FE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EB6BE3-10B0-4995-B42A-4432F064BA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C17226-C787-4B79-B469-460C4CE9A7AE}" type="slidenum">
              <a:rPr lang="en-US" smtClean="0"/>
              <a:t>‹#›</a:t>
            </a:fld>
            <a:endParaRPr lang="en-US"/>
          </a:p>
        </p:txBody>
      </p:sp>
    </p:spTree>
    <p:extLst>
      <p:ext uri="{BB962C8B-B14F-4D97-AF65-F5344CB8AC3E}">
        <p14:creationId xmlns:p14="http://schemas.microsoft.com/office/powerpoint/2010/main" val="3508969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3/3/2022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qs.epa.gov/aqsweb/airdata/download_files.html" TargetMode="External"/><Relationship Id="rId2" Type="http://schemas.openxmlformats.org/officeDocument/2006/relationships/hyperlink" Target="https://www.kaggle.com/alpacanonymous/us-pollution-20002021/download"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554816"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2099733"/>
            <a:ext cx="8827245" cy="2677648"/>
          </a:xfrm>
        </p:spPr>
        <p:txBody>
          <a:bodyPr>
            <a:normAutofit/>
          </a:bodyPr>
          <a:lstStyle/>
          <a:p>
            <a:r>
              <a:rPr lang="en-US" dirty="0">
                <a:solidFill>
                  <a:srgbClr val="FFFFFF"/>
                </a:solidFill>
              </a:rPr>
              <a:t>PROJECT</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154954" y="4777380"/>
            <a:ext cx="8827245" cy="861420"/>
          </a:xfrm>
        </p:spPr>
        <p:txBody>
          <a:bodyPr>
            <a:normAutofit/>
          </a:bodyPr>
          <a:lstStyle/>
          <a:p>
            <a:r>
              <a:rPr lang="en-US" dirty="0">
                <a:solidFill>
                  <a:srgbClr val="FFFFFF"/>
                </a:solidFill>
              </a:rPr>
              <a:t>AIR QUALITY Forecast In usa </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658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0C47-AEBC-4564-847D-67786D94C73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3B754BF-BCF6-46A2-AFBD-1BAFD33F4340}"/>
              </a:ext>
            </a:extLst>
          </p:cNvPr>
          <p:cNvSpPr>
            <a:spLocks noGrp="1"/>
          </p:cNvSpPr>
          <p:nvPr>
            <p:ph idx="1"/>
          </p:nvPr>
        </p:nvSpPr>
        <p:spPr/>
        <p:txBody>
          <a:bodyPr/>
          <a:lstStyle/>
          <a:p>
            <a:r>
              <a:rPr lang="en-US" dirty="0">
                <a:solidFill>
                  <a:srgbClr val="000000"/>
                </a:solidFill>
                <a:latin typeface="Arial" panose="020B0604020202020204" pitchFamily="34" charset="0"/>
              </a:rPr>
              <a:t>This project is about the exploratory data analysis of the air quality across states in USA using </a:t>
            </a:r>
            <a:r>
              <a:rPr lang="en-US" dirty="0" err="1">
                <a:solidFill>
                  <a:srgbClr val="000000"/>
                </a:solidFill>
                <a:latin typeface="Arial" panose="020B0604020202020204" pitchFamily="34" charset="0"/>
                <a:cs typeface="Times New Roman" panose="02020603050405020304" pitchFamily="18" charset="0"/>
              </a:rPr>
              <a:t>pyspark</a:t>
            </a:r>
            <a:r>
              <a:rPr lang="en-US" dirty="0">
                <a:solidFill>
                  <a:srgbClr val="000000"/>
                </a:solidFill>
                <a:latin typeface="Arial" panose="020B0604020202020204" pitchFamily="34" charset="0"/>
                <a:cs typeface="Times New Roman" panose="02020603050405020304" pitchFamily="18" charset="0"/>
              </a:rPr>
              <a:t>.</a:t>
            </a:r>
            <a:endParaRPr lang="en-US" dirty="0">
              <a:solidFill>
                <a:srgbClr val="000000"/>
              </a:solidFill>
              <a:latin typeface="Arial" panose="020B0604020202020204" pitchFamily="34" charset="0"/>
            </a:endParaRPr>
          </a:p>
          <a:p>
            <a:r>
              <a:rPr lang="en-US" dirty="0">
                <a:solidFill>
                  <a:srgbClr val="000000"/>
                </a:solidFill>
                <a:latin typeface="Arial" panose="020B0604020202020204" pitchFamily="34" charset="0"/>
              </a:rPr>
              <a:t>From the year 2000 through 2021, this dataset contains daily statistics on four important gas pollutants: carbon monoxide, nitrogen dioxide, ground-level ozone, and sulfur dioxide.</a:t>
            </a:r>
            <a:endParaRPr lang="en-US" dirty="0"/>
          </a:p>
        </p:txBody>
      </p:sp>
    </p:spTree>
    <p:extLst>
      <p:ext uri="{BB962C8B-B14F-4D97-AF65-F5344CB8AC3E}">
        <p14:creationId xmlns:p14="http://schemas.microsoft.com/office/powerpoint/2010/main" val="2754723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C46C-965D-4D0C-8DEF-1828E454A11C}"/>
              </a:ext>
            </a:extLst>
          </p:cNvPr>
          <p:cNvSpPr>
            <a:spLocks noGrp="1"/>
          </p:cNvSpPr>
          <p:nvPr>
            <p:ph type="title"/>
          </p:nvPr>
        </p:nvSpPr>
        <p:spPr/>
        <p:txBody>
          <a:bodyPr/>
          <a:lstStyle/>
          <a:p>
            <a:r>
              <a:rPr lang="en-US" dirty="0"/>
              <a:t>Keywords in the Data set</a:t>
            </a:r>
          </a:p>
        </p:txBody>
      </p:sp>
      <p:sp>
        <p:nvSpPr>
          <p:cNvPr id="3" name="Content Placeholder 2">
            <a:extLst>
              <a:ext uri="{FF2B5EF4-FFF2-40B4-BE49-F238E27FC236}">
                <a16:creationId xmlns:a16="http://schemas.microsoft.com/office/drawing/2014/main" id="{D734EB91-CD88-403F-93DA-AAB7AC703274}"/>
              </a:ext>
            </a:extLst>
          </p:cNvPr>
          <p:cNvSpPr>
            <a:spLocks noGrp="1"/>
          </p:cNvSpPr>
          <p:nvPr>
            <p:ph idx="1"/>
          </p:nvPr>
        </p:nvSpPr>
        <p:spPr/>
        <p:txBody>
          <a:bodyPr/>
          <a:lstStyle/>
          <a:p>
            <a:pPr marL="0" marR="0">
              <a:lnSpc>
                <a:spcPct val="107000"/>
              </a:lnSpc>
              <a:spcBef>
                <a:spcPts val="0"/>
              </a:spcBef>
              <a:spcAft>
                <a:spcPts val="800"/>
              </a:spcAft>
            </a:pPr>
            <a:r>
              <a:rPr lang="en-U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Ozone molecule</a:t>
            </a: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(O3) </a:t>
            </a:r>
            <a:r>
              <a:rPr lang="en-US" dirty="0">
                <a:solidFill>
                  <a:srgbClr val="000000"/>
                </a:solidFill>
                <a:latin typeface="Arial" panose="020B0604020202020204" pitchFamily="34" charset="0"/>
                <a:cs typeface="Times New Roman" panose="02020603050405020304" pitchFamily="18" charset="0"/>
              </a:rPr>
              <a:t>is harmful to air quality outside of the ozone layer.</a:t>
            </a:r>
          </a:p>
          <a:p>
            <a:pPr marL="0" marR="0">
              <a:lnSpc>
                <a:spcPct val="107000"/>
              </a:lnSpc>
              <a:spcBef>
                <a:spcPts val="0"/>
              </a:spcBef>
              <a:spcAft>
                <a:spcPts val="800"/>
              </a:spcAft>
            </a:pPr>
            <a:r>
              <a:rPr lang="en-US" b="1" dirty="0">
                <a:solidFill>
                  <a:srgbClr val="000000"/>
                </a:solidFill>
                <a:latin typeface="Arial" panose="020B0604020202020204" pitchFamily="34" charset="0"/>
                <a:cs typeface="Times New Roman" panose="02020603050405020304" pitchFamily="18" charset="0"/>
              </a:rPr>
              <a:t>Carbon Monoxide </a:t>
            </a:r>
            <a:r>
              <a:rPr lang="en-US" dirty="0">
                <a:solidFill>
                  <a:srgbClr val="000000"/>
                </a:solidFill>
                <a:latin typeface="Arial" panose="020B0604020202020204" pitchFamily="34" charset="0"/>
                <a:cs typeface="Times New Roman" panose="02020603050405020304" pitchFamily="18" charset="0"/>
              </a:rPr>
              <a:t>(CO) is a colorless, odorless gas that can be harmful when inhaled in large amounts. </a:t>
            </a:r>
          </a:p>
          <a:p>
            <a:pPr marL="0" marR="0">
              <a:lnSpc>
                <a:spcPct val="107000"/>
              </a:lnSpc>
              <a:spcBef>
                <a:spcPts val="0"/>
              </a:spcBef>
              <a:spcAft>
                <a:spcPts val="800"/>
              </a:spcAft>
            </a:pPr>
            <a:r>
              <a:rPr lang="en-US" b="1" dirty="0">
                <a:solidFill>
                  <a:srgbClr val="000000"/>
                </a:solidFill>
                <a:latin typeface="Arial" panose="020B0604020202020204" pitchFamily="34" charset="0"/>
                <a:cs typeface="Times New Roman" panose="02020603050405020304" pitchFamily="18" charset="0"/>
              </a:rPr>
              <a:t>Sulfur dioxide </a:t>
            </a:r>
            <a:r>
              <a:rPr lang="en-US" dirty="0">
                <a:solidFill>
                  <a:srgbClr val="000000"/>
                </a:solidFill>
                <a:latin typeface="Arial" panose="020B0604020202020204" pitchFamily="34" charset="0"/>
                <a:cs typeface="Times New Roman" panose="02020603050405020304" pitchFamily="18" charset="0"/>
              </a:rPr>
              <a:t>(SO2) is a colorless, reactive air pollutant with a strong odor. This gas can be a threat to human health, animal health, and plant life.</a:t>
            </a:r>
          </a:p>
          <a:p>
            <a:pPr marL="0" marR="0">
              <a:lnSpc>
                <a:spcPct val="107000"/>
              </a:lnSpc>
              <a:spcBef>
                <a:spcPts val="0"/>
              </a:spcBef>
              <a:spcAft>
                <a:spcPts val="800"/>
              </a:spcAft>
            </a:pPr>
            <a:r>
              <a:rPr lang="en-US" b="1" dirty="0">
                <a:solidFill>
                  <a:srgbClr val="000000"/>
                </a:solidFill>
                <a:latin typeface="Arial" panose="020B0604020202020204" pitchFamily="34" charset="0"/>
                <a:cs typeface="Times New Roman" panose="02020603050405020304" pitchFamily="18" charset="0"/>
              </a:rPr>
              <a:t>Nitrogen dioxide </a:t>
            </a:r>
            <a:r>
              <a:rPr lang="en-US" dirty="0">
                <a:solidFill>
                  <a:srgbClr val="000000"/>
                </a:solidFill>
                <a:latin typeface="Arial" panose="020B0604020202020204" pitchFamily="34" charset="0"/>
                <a:cs typeface="Times New Roman" panose="02020603050405020304" pitchFamily="18" charset="0"/>
              </a:rPr>
              <a:t>(NO2) is a gaseous air pollutant composed of nitrogen and oxygen and is one of a group of related gases called nitrogen oxides.</a:t>
            </a:r>
          </a:p>
          <a:p>
            <a:pPr marL="0" marR="0">
              <a:lnSpc>
                <a:spcPct val="107000"/>
              </a:lnSpc>
              <a:spcBef>
                <a:spcPts val="0"/>
              </a:spcBef>
              <a:spcAft>
                <a:spcPts val="800"/>
              </a:spcAft>
            </a:pPr>
            <a:r>
              <a:rPr lang="en-US" b="1" dirty="0">
                <a:solidFill>
                  <a:srgbClr val="000000"/>
                </a:solidFill>
                <a:latin typeface="Arial" panose="020B0604020202020204" pitchFamily="34" charset="0"/>
                <a:cs typeface="Times New Roman" panose="02020603050405020304" pitchFamily="18" charset="0"/>
              </a:rPr>
              <a:t>Air Quality Index </a:t>
            </a:r>
            <a:r>
              <a:rPr lang="en-US" dirty="0">
                <a:solidFill>
                  <a:srgbClr val="000000"/>
                </a:solidFill>
                <a:latin typeface="Arial" panose="020B0604020202020204" pitchFamily="34" charset="0"/>
                <a:cs typeface="Times New Roman" panose="02020603050405020304" pitchFamily="18" charset="0"/>
              </a:rPr>
              <a:t>(AQI)</a:t>
            </a:r>
          </a:p>
          <a:p>
            <a:pPr marL="0" indent="0">
              <a:buNone/>
            </a:pPr>
            <a:endParaRPr lang="en-US" dirty="0"/>
          </a:p>
        </p:txBody>
      </p:sp>
    </p:spTree>
    <p:extLst>
      <p:ext uri="{BB962C8B-B14F-4D97-AF65-F5344CB8AC3E}">
        <p14:creationId xmlns:p14="http://schemas.microsoft.com/office/powerpoint/2010/main" val="1410743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7643-0200-44CC-83EE-9A0D4B5AE242}"/>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AAAB54AA-3237-44DF-BE2A-102F8C4648EF}"/>
              </a:ext>
            </a:extLst>
          </p:cNvPr>
          <p:cNvSpPr>
            <a:spLocks noGrp="1"/>
          </p:cNvSpPr>
          <p:nvPr>
            <p:ph idx="1"/>
          </p:nvPr>
        </p:nvSpPr>
        <p:spPr/>
        <p:txBody>
          <a:bodyPr>
            <a:normAutofit fontScale="92500" lnSpcReduction="10000"/>
          </a:bodyPr>
          <a:lstStyle/>
          <a:p>
            <a:pPr marL="0" marR="0">
              <a:lnSpc>
                <a:spcPct val="107000"/>
              </a:lnSpc>
              <a:spcBef>
                <a:spcPts val="0"/>
              </a:spcBef>
              <a:spcAft>
                <a:spcPts val="800"/>
              </a:spcAft>
              <a:buFont typeface="Wingdings" panose="05000000000000000000" pitchFamily="2" charset="2"/>
              <a:buChar char="Ø"/>
            </a:pPr>
            <a:r>
              <a:rPr lang="en-US" sz="1800" u="sng"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hlinkClick r:id="rId2"/>
              </a:rPr>
              <a:t>https://www.kaggle.com/alpacanonymous/us-pollution-20002021/download</a:t>
            </a:r>
            <a:endParaRPr lang="en-US" u="sng" dirty="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buFont typeface="Wingdings" panose="05000000000000000000" pitchFamily="2" charset="2"/>
              <a:buChar char="Ø"/>
            </a:pPr>
            <a:r>
              <a:rPr lang="en-US" sz="1800" u="none" strike="noStrike" dirty="0">
                <a:solidFill>
                  <a:srgbClr val="008ABC"/>
                </a:solidFill>
                <a:effectLst/>
                <a:latin typeface="Arial" panose="020B0604020202020204" pitchFamily="34" charset="0"/>
                <a:ea typeface="Calibri" panose="020F0502020204030204" pitchFamily="34" charset="0"/>
                <a:cs typeface="Times New Roman" panose="02020603050405020304" pitchFamily="18" charset="0"/>
                <a:hlinkClick r:id="rId3"/>
              </a:rPr>
              <a:t>https://aqs.epa.gov/aqsweb/airdata/download_files.html</a:t>
            </a:r>
            <a:endParaRPr lang="en-US" sz="1800" u="none" strike="noStrike" dirty="0">
              <a:solidFill>
                <a:srgbClr val="008ABC"/>
              </a:solidFill>
              <a:effectLst/>
              <a:latin typeface="Arial" panose="020B060402020202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b="1" dirty="0">
                <a:solidFill>
                  <a:srgbClr val="008ABC"/>
                </a:solidFill>
                <a:latin typeface="Arial" panose="020B0604020202020204" pitchFamily="34" charset="0"/>
                <a:cs typeface="Times New Roman" panose="02020603050405020304" pitchFamily="18" charset="0"/>
              </a:rPr>
              <a:t>DATASET DETAILS:</a:t>
            </a:r>
          </a:p>
          <a:p>
            <a:pPr>
              <a:lnSpc>
                <a:spcPct val="107000"/>
              </a:lnSpc>
              <a:spcBef>
                <a:spcPts val="0"/>
              </a:spcBef>
              <a:spcAft>
                <a:spcPts val="800"/>
              </a:spcAft>
            </a:pPr>
            <a:r>
              <a:rPr lang="en-US" dirty="0">
                <a:solidFill>
                  <a:srgbClr val="008ABC"/>
                </a:solidFill>
                <a:latin typeface="Arial" panose="020B0604020202020204" pitchFamily="34" charset="0"/>
                <a:cs typeface="Times New Roman" panose="02020603050405020304" pitchFamily="18" charset="0"/>
              </a:rPr>
              <a:t>Number of rows: 608700</a:t>
            </a:r>
          </a:p>
          <a:p>
            <a:pPr>
              <a:lnSpc>
                <a:spcPct val="107000"/>
              </a:lnSpc>
              <a:spcBef>
                <a:spcPts val="0"/>
              </a:spcBef>
              <a:spcAft>
                <a:spcPts val="800"/>
              </a:spcAft>
            </a:pPr>
            <a:r>
              <a:rPr lang="en-US" dirty="0">
                <a:solidFill>
                  <a:srgbClr val="008ABC"/>
                </a:solidFill>
                <a:latin typeface="Arial" panose="020B0604020202020204" pitchFamily="34" charset="0"/>
                <a:cs typeface="Times New Roman" panose="02020603050405020304" pitchFamily="18" charset="0"/>
              </a:rPr>
              <a:t>Number of columns: 24</a:t>
            </a:r>
          </a:p>
          <a:p>
            <a:pPr>
              <a:lnSpc>
                <a:spcPct val="107000"/>
              </a:lnSpc>
              <a:spcBef>
                <a:spcPts val="0"/>
              </a:spcBef>
              <a:spcAft>
                <a:spcPts val="800"/>
              </a:spcAft>
              <a:buFont typeface="Wingdings" panose="05000000000000000000" pitchFamily="2" charset="2"/>
              <a:buChar char="q"/>
            </a:pPr>
            <a:r>
              <a:rPr lang="en-US" dirty="0">
                <a:solidFill>
                  <a:srgbClr val="008ABC"/>
                </a:solidFill>
                <a:latin typeface="Arial" panose="020B0604020202020204" pitchFamily="34" charset="0"/>
                <a:cs typeface="Times New Roman" panose="02020603050405020304" pitchFamily="18" charset="0"/>
              </a:rPr>
              <a:t>Date, Year, Month, Day, Address, State, County, City, O3 Mean, O3 1st Max Value, O3 1st Max Hour, O3 AQI, CO Mean, CO 1st Max Value, CO 1st Max Hour, CO AQI, SO2 Mean, SO2 1st Max Value, SO2 1st Max Hour, SO2 AQI, NO2 Mean, NO2 1st Max Value, NO2 1st Max Hour, NO2 AQI</a:t>
            </a:r>
          </a:p>
          <a:p>
            <a:pPr>
              <a:lnSpc>
                <a:spcPct val="107000"/>
              </a:lnSpc>
              <a:spcBef>
                <a:spcPts val="0"/>
              </a:spcBef>
              <a:spcAft>
                <a:spcPts val="800"/>
              </a:spcAft>
            </a:pPr>
            <a:r>
              <a:rPr lang="en-US" dirty="0">
                <a:solidFill>
                  <a:srgbClr val="008ABC"/>
                </a:solidFill>
                <a:latin typeface="Arial" panose="020B0604020202020204" pitchFamily="34" charset="0"/>
                <a:cs typeface="Times New Roman" panose="02020603050405020304" pitchFamily="18" charset="0"/>
              </a:rPr>
              <a:t>Size of the dataset: 97.76 MB</a:t>
            </a:r>
          </a:p>
          <a:p>
            <a:pPr marL="0" indent="0">
              <a:lnSpc>
                <a:spcPct val="107000"/>
              </a:lnSpc>
              <a:spcBef>
                <a:spcPts val="0"/>
              </a:spcBef>
              <a:spcAft>
                <a:spcPts val="800"/>
              </a:spcAft>
              <a:buNone/>
            </a:pPr>
            <a:endParaRPr lang="en-US" dirty="0"/>
          </a:p>
        </p:txBody>
      </p:sp>
    </p:spTree>
    <p:extLst>
      <p:ext uri="{BB962C8B-B14F-4D97-AF65-F5344CB8AC3E}">
        <p14:creationId xmlns:p14="http://schemas.microsoft.com/office/powerpoint/2010/main" val="347369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17DD-0D47-4F2A-AED3-3FE8677F99E5}"/>
              </a:ext>
            </a:extLst>
          </p:cNvPr>
          <p:cNvSpPr>
            <a:spLocks noGrp="1"/>
          </p:cNvSpPr>
          <p:nvPr>
            <p:ph type="title"/>
          </p:nvPr>
        </p:nvSpPr>
        <p:spPr/>
        <p:txBody>
          <a:bodyPr/>
          <a:lstStyle/>
          <a:p>
            <a:r>
              <a:rPr lang="en-US" dirty="0"/>
              <a:t>Goals of the Project</a:t>
            </a:r>
          </a:p>
        </p:txBody>
      </p:sp>
      <p:sp>
        <p:nvSpPr>
          <p:cNvPr id="3" name="Content Placeholder 2">
            <a:extLst>
              <a:ext uri="{FF2B5EF4-FFF2-40B4-BE49-F238E27FC236}">
                <a16:creationId xmlns:a16="http://schemas.microsoft.com/office/drawing/2014/main" id="{B690F266-1F94-41BD-B65B-519EB037290D}"/>
              </a:ext>
            </a:extLst>
          </p:cNvPr>
          <p:cNvSpPr>
            <a:spLocks noGrp="1"/>
          </p:cNvSpPr>
          <p:nvPr>
            <p:ph idx="1"/>
          </p:nvPr>
        </p:nvSpPr>
        <p:spPr/>
        <p:txBody>
          <a:bodyPr/>
          <a:lstStyle/>
          <a:p>
            <a:r>
              <a:rPr lang="en-US" dirty="0">
                <a:solidFill>
                  <a:srgbClr val="000000"/>
                </a:solidFill>
                <a:latin typeface="Arial" panose="020B0604020202020204" pitchFamily="34" charset="0"/>
                <a:cs typeface="Times New Roman" panose="02020603050405020304" pitchFamily="18" charset="0"/>
              </a:rPr>
              <a:t>To perform the exploratory Data analysis using </a:t>
            </a:r>
            <a:r>
              <a:rPr lang="en-US" dirty="0" err="1">
                <a:solidFill>
                  <a:srgbClr val="000000"/>
                </a:solidFill>
                <a:latin typeface="Arial" panose="020B0604020202020204" pitchFamily="34" charset="0"/>
                <a:cs typeface="Times New Roman" panose="02020603050405020304" pitchFamily="18" charset="0"/>
              </a:rPr>
              <a:t>pyspark</a:t>
            </a:r>
            <a:r>
              <a:rPr lang="en-US" dirty="0">
                <a:solidFill>
                  <a:srgbClr val="000000"/>
                </a:solidFill>
                <a:latin typeface="Arial" panose="020B0604020202020204" pitchFamily="34" charset="0"/>
                <a:cs typeface="Times New Roman" panose="02020603050405020304" pitchFamily="18" charset="0"/>
              </a:rPr>
              <a:t> and predict which city has the highest AQI value.</a:t>
            </a:r>
          </a:p>
          <a:p>
            <a:r>
              <a:rPr lang="en-US" dirty="0">
                <a:solidFill>
                  <a:srgbClr val="000000"/>
                </a:solidFill>
                <a:latin typeface="Arial" panose="020B0604020202020204" pitchFamily="34" charset="0"/>
                <a:cs typeface="Times New Roman" panose="02020603050405020304" pitchFamily="18" charset="0"/>
              </a:rPr>
              <a:t>Identifying which pollutant gas is affecting the environment more in each city and state.</a:t>
            </a:r>
          </a:p>
          <a:p>
            <a:r>
              <a:rPr lang="en-US" dirty="0">
                <a:solidFill>
                  <a:srgbClr val="000000"/>
                </a:solidFill>
                <a:latin typeface="Arial" panose="020B0604020202020204" pitchFamily="34" charset="0"/>
                <a:cs typeface="Times New Roman" panose="02020603050405020304" pitchFamily="18" charset="0"/>
              </a:rPr>
              <a:t>Check which air pollutant has increased over a period across the states in USA.</a:t>
            </a:r>
          </a:p>
          <a:p>
            <a:endParaRPr lang="en-US" dirty="0">
              <a:solidFill>
                <a:srgbClr val="000000"/>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425480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0DBA94-CEB7-4B89-BBE2-5003D3F42520}"/>
              </a:ext>
            </a:extLst>
          </p:cNvPr>
          <p:cNvSpPr txBox="1"/>
          <p:nvPr/>
        </p:nvSpPr>
        <p:spPr>
          <a:xfrm>
            <a:off x="2572870" y="2617694"/>
            <a:ext cx="7467600" cy="1323439"/>
          </a:xfrm>
          <a:prstGeom prst="rect">
            <a:avLst/>
          </a:prstGeom>
          <a:noFill/>
        </p:spPr>
        <p:txBody>
          <a:bodyPr wrap="square" rtlCol="0">
            <a:spAutoFit/>
          </a:bodyPr>
          <a:lstStyle/>
          <a:p>
            <a:r>
              <a:rPr lang="en-US" sz="4000" b="1" dirty="0"/>
              <a:t>   </a:t>
            </a:r>
            <a:r>
              <a:rPr lang="en-US" sz="8000" b="1" dirty="0"/>
              <a:t>THANK YOU</a:t>
            </a:r>
          </a:p>
        </p:txBody>
      </p:sp>
    </p:spTree>
    <p:extLst>
      <p:ext uri="{BB962C8B-B14F-4D97-AF65-F5344CB8AC3E}">
        <p14:creationId xmlns:p14="http://schemas.microsoft.com/office/powerpoint/2010/main" val="20654205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299</TotalTime>
  <Words>353</Words>
  <Application>Microsoft Office PowerPoint</Application>
  <PresentationFormat>Widescreen</PresentationFormat>
  <Paragraphs>24</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Wingdings</vt:lpstr>
      <vt:lpstr>Wingdings 3</vt:lpstr>
      <vt:lpstr>Ion Boardroom</vt:lpstr>
      <vt:lpstr>PROJECT</vt:lpstr>
      <vt:lpstr>INTRODUCTION</vt:lpstr>
      <vt:lpstr>Keywords in the Data set</vt:lpstr>
      <vt:lpstr>DATA SOURCE</vt:lpstr>
      <vt:lpstr>Goals of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Bhanu Harish Surisetti</dc:creator>
  <cp:lastModifiedBy>Bhanu Harish Surisetti</cp:lastModifiedBy>
  <cp:revision>2</cp:revision>
  <dcterms:created xsi:type="dcterms:W3CDTF">2022-03-03T22:25:51Z</dcterms:created>
  <dcterms:modified xsi:type="dcterms:W3CDTF">2022-03-04T03:25:24Z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